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 id="268" r:id="rId14"/>
    <p:sldId id="269" r:id="rId15"/>
    <p:sldId id="270" r:id="rId16"/>
    <p:sldId id="300" r:id="rId17"/>
    <p:sldId id="307" r:id="rId18"/>
    <p:sldId id="295" r:id="rId19"/>
    <p:sldId id="296" r:id="rId20"/>
    <p:sldId id="272" r:id="rId21"/>
    <p:sldId id="273" r:id="rId22"/>
    <p:sldId id="274" r:id="rId23"/>
    <p:sldId id="275" r:id="rId24"/>
    <p:sldId id="276" r:id="rId25"/>
    <p:sldId id="277" r:id="rId26"/>
    <p:sldId id="301" r:id="rId27"/>
    <p:sldId id="279" r:id="rId28"/>
    <p:sldId id="280" r:id="rId29"/>
    <p:sldId id="302" r:id="rId30"/>
    <p:sldId id="284" r:id="rId31"/>
    <p:sldId id="285" r:id="rId32"/>
    <p:sldId id="286" r:id="rId33"/>
    <p:sldId id="287" r:id="rId34"/>
    <p:sldId id="288" r:id="rId35"/>
    <p:sldId id="289" r:id="rId36"/>
    <p:sldId id="303" r:id="rId37"/>
    <p:sldId id="291" r:id="rId38"/>
    <p:sldId id="292" r:id="rId39"/>
    <p:sldId id="293" r:id="rId40"/>
    <p:sldId id="304" r:id="rId41"/>
    <p:sldId id="305" r:id="rId42"/>
    <p:sldId id="30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F68C16-B3D4-4796-873F-8C2C74730FD8}"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21521-B343-4D3B-9101-29220CC531B5}" type="slidenum">
              <a:rPr lang="en-US" smtClean="0"/>
              <a:t>‹#›</a:t>
            </a:fld>
            <a:endParaRPr lang="en-US"/>
          </a:p>
        </p:txBody>
      </p:sp>
    </p:spTree>
    <p:extLst>
      <p:ext uri="{BB962C8B-B14F-4D97-AF65-F5344CB8AC3E}">
        <p14:creationId xmlns:p14="http://schemas.microsoft.com/office/powerpoint/2010/main" val="1637250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F68C16-B3D4-4796-873F-8C2C74730FD8}"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21521-B343-4D3B-9101-29220CC531B5}" type="slidenum">
              <a:rPr lang="en-US" smtClean="0"/>
              <a:t>‹#›</a:t>
            </a:fld>
            <a:endParaRPr lang="en-US"/>
          </a:p>
        </p:txBody>
      </p:sp>
    </p:spTree>
    <p:extLst>
      <p:ext uri="{BB962C8B-B14F-4D97-AF65-F5344CB8AC3E}">
        <p14:creationId xmlns:p14="http://schemas.microsoft.com/office/powerpoint/2010/main" val="687701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F68C16-B3D4-4796-873F-8C2C74730FD8}"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21521-B343-4D3B-9101-29220CC531B5}" type="slidenum">
              <a:rPr lang="en-US" smtClean="0"/>
              <a:t>‹#›</a:t>
            </a:fld>
            <a:endParaRPr lang="en-US"/>
          </a:p>
        </p:txBody>
      </p:sp>
    </p:spTree>
    <p:extLst>
      <p:ext uri="{BB962C8B-B14F-4D97-AF65-F5344CB8AC3E}">
        <p14:creationId xmlns:p14="http://schemas.microsoft.com/office/powerpoint/2010/main" val="639382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F68C16-B3D4-4796-873F-8C2C74730FD8}"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21521-B343-4D3B-9101-29220CC531B5}" type="slidenum">
              <a:rPr lang="en-US" smtClean="0"/>
              <a:t>‹#›</a:t>
            </a:fld>
            <a:endParaRPr lang="en-US"/>
          </a:p>
        </p:txBody>
      </p:sp>
    </p:spTree>
    <p:extLst>
      <p:ext uri="{BB962C8B-B14F-4D97-AF65-F5344CB8AC3E}">
        <p14:creationId xmlns:p14="http://schemas.microsoft.com/office/powerpoint/2010/main" val="1410351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9F68C16-B3D4-4796-873F-8C2C74730FD8}"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21521-B343-4D3B-9101-29220CC531B5}" type="slidenum">
              <a:rPr lang="en-US" smtClean="0"/>
              <a:t>‹#›</a:t>
            </a:fld>
            <a:endParaRPr lang="en-US"/>
          </a:p>
        </p:txBody>
      </p:sp>
    </p:spTree>
    <p:extLst>
      <p:ext uri="{BB962C8B-B14F-4D97-AF65-F5344CB8AC3E}">
        <p14:creationId xmlns:p14="http://schemas.microsoft.com/office/powerpoint/2010/main" val="537192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F68C16-B3D4-4796-873F-8C2C74730FD8}"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021521-B343-4D3B-9101-29220CC531B5}" type="slidenum">
              <a:rPr lang="en-US" smtClean="0"/>
              <a:t>‹#›</a:t>
            </a:fld>
            <a:endParaRPr lang="en-US"/>
          </a:p>
        </p:txBody>
      </p:sp>
    </p:spTree>
    <p:extLst>
      <p:ext uri="{BB962C8B-B14F-4D97-AF65-F5344CB8AC3E}">
        <p14:creationId xmlns:p14="http://schemas.microsoft.com/office/powerpoint/2010/main" val="42960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F68C16-B3D4-4796-873F-8C2C74730FD8}" type="datetimeFigureOut">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021521-B343-4D3B-9101-29220CC531B5}" type="slidenum">
              <a:rPr lang="en-US" smtClean="0"/>
              <a:t>‹#›</a:t>
            </a:fld>
            <a:endParaRPr lang="en-US"/>
          </a:p>
        </p:txBody>
      </p:sp>
    </p:spTree>
    <p:extLst>
      <p:ext uri="{BB962C8B-B14F-4D97-AF65-F5344CB8AC3E}">
        <p14:creationId xmlns:p14="http://schemas.microsoft.com/office/powerpoint/2010/main" val="2073427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F68C16-B3D4-4796-873F-8C2C74730FD8}" type="datetimeFigureOut">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021521-B343-4D3B-9101-29220CC531B5}" type="slidenum">
              <a:rPr lang="en-US" smtClean="0"/>
              <a:t>‹#›</a:t>
            </a:fld>
            <a:endParaRPr lang="en-US"/>
          </a:p>
        </p:txBody>
      </p:sp>
    </p:spTree>
    <p:extLst>
      <p:ext uri="{BB962C8B-B14F-4D97-AF65-F5344CB8AC3E}">
        <p14:creationId xmlns:p14="http://schemas.microsoft.com/office/powerpoint/2010/main" val="144732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F68C16-B3D4-4796-873F-8C2C74730FD8}" type="datetimeFigureOut">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021521-B343-4D3B-9101-29220CC531B5}" type="slidenum">
              <a:rPr lang="en-US" smtClean="0"/>
              <a:t>‹#›</a:t>
            </a:fld>
            <a:endParaRPr lang="en-US"/>
          </a:p>
        </p:txBody>
      </p:sp>
    </p:spTree>
    <p:extLst>
      <p:ext uri="{BB962C8B-B14F-4D97-AF65-F5344CB8AC3E}">
        <p14:creationId xmlns:p14="http://schemas.microsoft.com/office/powerpoint/2010/main" val="1637188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9F68C16-B3D4-4796-873F-8C2C74730FD8}"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021521-B343-4D3B-9101-29220CC531B5}" type="slidenum">
              <a:rPr lang="en-US" smtClean="0"/>
              <a:t>‹#›</a:t>
            </a:fld>
            <a:endParaRPr lang="en-US"/>
          </a:p>
        </p:txBody>
      </p:sp>
    </p:spTree>
    <p:extLst>
      <p:ext uri="{BB962C8B-B14F-4D97-AF65-F5344CB8AC3E}">
        <p14:creationId xmlns:p14="http://schemas.microsoft.com/office/powerpoint/2010/main" val="427454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9F68C16-B3D4-4796-873F-8C2C74730FD8}"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021521-B343-4D3B-9101-29220CC531B5}" type="slidenum">
              <a:rPr lang="en-US" smtClean="0"/>
              <a:t>‹#›</a:t>
            </a:fld>
            <a:endParaRPr lang="en-US"/>
          </a:p>
        </p:txBody>
      </p:sp>
    </p:spTree>
    <p:extLst>
      <p:ext uri="{BB962C8B-B14F-4D97-AF65-F5344CB8AC3E}">
        <p14:creationId xmlns:p14="http://schemas.microsoft.com/office/powerpoint/2010/main" val="2865376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68C16-B3D4-4796-873F-8C2C74730FD8}" type="datetimeFigureOut">
              <a:rPr lang="en-US" smtClean="0"/>
              <a:t>4/1/2019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021521-B343-4D3B-9101-29220CC531B5}" type="slidenum">
              <a:rPr lang="en-US" smtClean="0"/>
              <a:t>‹#›</a:t>
            </a:fld>
            <a:endParaRPr lang="en-US"/>
          </a:p>
        </p:txBody>
      </p:sp>
    </p:spTree>
    <p:extLst>
      <p:ext uri="{BB962C8B-B14F-4D97-AF65-F5344CB8AC3E}">
        <p14:creationId xmlns:p14="http://schemas.microsoft.com/office/powerpoint/2010/main" val="1105717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Linked list</a:t>
            </a:r>
            <a:endParaRPr lang="en-US" dirty="0"/>
          </a:p>
        </p:txBody>
      </p:sp>
      <p:sp>
        <p:nvSpPr>
          <p:cNvPr id="5" name="Content Placeholder 4"/>
          <p:cNvSpPr>
            <a:spLocks noGrp="1"/>
          </p:cNvSpPr>
          <p:nvPr>
            <p:ph idx="1"/>
          </p:nvPr>
        </p:nvSpPr>
        <p:spPr>
          <a:xfrm>
            <a:off x="838200" y="1825624"/>
            <a:ext cx="10515600" cy="4875621"/>
          </a:xfrm>
        </p:spPr>
        <p:txBody>
          <a:bodyPr/>
          <a:lstStyle/>
          <a:p>
            <a:r>
              <a:rPr lang="en-GB" dirty="0" smtClean="0"/>
              <a:t>Write a program to generate and store all prime numbers between 1 and 1,000000.</a:t>
            </a:r>
          </a:p>
          <a:p>
            <a:r>
              <a:rPr lang="en-GB" dirty="0" smtClean="0"/>
              <a:t>Using Array: </a:t>
            </a:r>
          </a:p>
          <a:p>
            <a:pPr marL="0" indent="0">
              <a:buNone/>
            </a:pPr>
            <a:r>
              <a:rPr lang="en-GB" dirty="0" smtClean="0"/>
              <a:t>	the size of the array needs to be declared.</a:t>
            </a:r>
          </a:p>
          <a:p>
            <a:pPr marL="0" indent="0">
              <a:buNone/>
            </a:pPr>
            <a:r>
              <a:rPr lang="en-GB" dirty="0"/>
              <a:t>	</a:t>
            </a:r>
            <a:r>
              <a:rPr lang="en-GB" dirty="0" smtClean="0"/>
              <a:t>the number of the prime numbers is not known.</a:t>
            </a:r>
          </a:p>
          <a:p>
            <a:pPr marL="0" indent="0">
              <a:buNone/>
            </a:pPr>
            <a:r>
              <a:rPr lang="en-GB" dirty="0" smtClean="0"/>
              <a:t>	to store all the prime numbers, you have to declare an array of 	an arbitrarily large size.</a:t>
            </a:r>
          </a:p>
          <a:p>
            <a:pPr marL="0" indent="0">
              <a:buNone/>
            </a:pPr>
            <a:r>
              <a:rPr lang="en-GB" dirty="0"/>
              <a:t>	</a:t>
            </a:r>
            <a:r>
              <a:rPr lang="en-GB" dirty="0" smtClean="0"/>
              <a:t>in the worst case, an array of size 1,000000. 	</a:t>
            </a:r>
          </a:p>
          <a:p>
            <a:pPr marL="0" indent="0">
              <a:buNone/>
            </a:pPr>
            <a:r>
              <a:rPr lang="en-GB" dirty="0"/>
              <a:t>	</a:t>
            </a:r>
            <a:r>
              <a:rPr lang="en-GB" dirty="0" smtClean="0"/>
              <a:t>depending on the size declared, all the prime numbers may not 	be stored or memory space will be wasted. </a:t>
            </a:r>
            <a:endParaRPr lang="en-US" dirty="0"/>
          </a:p>
        </p:txBody>
      </p:sp>
    </p:spTree>
    <p:extLst>
      <p:ext uri="{BB962C8B-B14F-4D97-AF65-F5344CB8AC3E}">
        <p14:creationId xmlns:p14="http://schemas.microsoft.com/office/powerpoint/2010/main" val="1980898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Definition of linked list</a:t>
            </a:r>
            <a:endParaRPr lang="en-US" dirty="0"/>
          </a:p>
        </p:txBody>
      </p:sp>
      <p:sp>
        <p:nvSpPr>
          <p:cNvPr id="3" name="Content Placeholder 2"/>
          <p:cNvSpPr>
            <a:spLocks noGrp="1"/>
          </p:cNvSpPr>
          <p:nvPr>
            <p:ph idx="1"/>
          </p:nvPr>
        </p:nvSpPr>
        <p:spPr/>
        <p:txBody>
          <a:bodyPr/>
          <a:lstStyle/>
          <a:p>
            <a:r>
              <a:rPr lang="en-GB" dirty="0" smtClean="0"/>
              <a:t>A linked list is a chain of elements in which each element consists of data as well as a link to the next element.</a:t>
            </a:r>
          </a:p>
          <a:p>
            <a:r>
              <a:rPr lang="en-GB" dirty="0" smtClean="0"/>
              <a:t>The link stores the address of the next logically similar element in the list</a:t>
            </a:r>
          </a:p>
          <a:p>
            <a:r>
              <a:rPr lang="en-GB" dirty="0" smtClean="0"/>
              <a:t>Each such element of a linked list is called a node.</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4092" y="4428308"/>
            <a:ext cx="3135085" cy="1306286"/>
          </a:xfrm>
          <a:prstGeom prst="rect">
            <a:avLst/>
          </a:prstGeom>
        </p:spPr>
      </p:pic>
    </p:spTree>
    <p:extLst>
      <p:ext uri="{BB962C8B-B14F-4D97-AF65-F5344CB8AC3E}">
        <p14:creationId xmlns:p14="http://schemas.microsoft.com/office/powerpoint/2010/main" val="985059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Cont</a:t>
            </a:r>
            <a:r>
              <a:rPr lang="en-GB" dirty="0" smtClean="0"/>
              <a:t>…</a:t>
            </a:r>
            <a:endParaRPr lang="en-US" dirty="0"/>
          </a:p>
        </p:txBody>
      </p:sp>
      <p:sp>
        <p:nvSpPr>
          <p:cNvPr id="3" name="Content Placeholder 2"/>
          <p:cNvSpPr>
            <a:spLocks noGrp="1"/>
          </p:cNvSpPr>
          <p:nvPr>
            <p:ph idx="1"/>
          </p:nvPr>
        </p:nvSpPr>
        <p:spPr/>
        <p:txBody>
          <a:bodyPr/>
          <a:lstStyle/>
          <a:p>
            <a:r>
              <a:rPr lang="en-GB" dirty="0" smtClean="0"/>
              <a:t>Through the address field, one node logically references another node of the same type in the linked list.</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225" y="2822360"/>
            <a:ext cx="6781800" cy="2156060"/>
          </a:xfrm>
          <a:prstGeom prst="rect">
            <a:avLst/>
          </a:prstGeom>
        </p:spPr>
      </p:pic>
    </p:spTree>
    <p:extLst>
      <p:ext uri="{BB962C8B-B14F-4D97-AF65-F5344CB8AC3E}">
        <p14:creationId xmlns:p14="http://schemas.microsoft.com/office/powerpoint/2010/main" val="30482203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0"/>
            <a:ext cx="10515600" cy="744583"/>
          </a:xfrm>
        </p:spPr>
        <p:txBody>
          <a:bodyPr/>
          <a:lstStyle/>
          <a:p>
            <a:r>
              <a:rPr lang="en-GB" dirty="0" err="1" smtClean="0"/>
              <a:t>Cont</a:t>
            </a:r>
            <a:r>
              <a:rPr lang="en-GB" dirty="0" smtClean="0"/>
              <a:t>…</a:t>
            </a:r>
            <a:endParaRPr lang="en-US" dirty="0"/>
          </a:p>
        </p:txBody>
      </p:sp>
      <p:sp>
        <p:nvSpPr>
          <p:cNvPr id="3" name="Content Placeholder 2"/>
          <p:cNvSpPr>
            <a:spLocks noGrp="1"/>
          </p:cNvSpPr>
          <p:nvPr>
            <p:ph idx="1"/>
          </p:nvPr>
        </p:nvSpPr>
        <p:spPr>
          <a:xfrm>
            <a:off x="838200" y="862150"/>
            <a:ext cx="10515600" cy="5878284"/>
          </a:xfrm>
        </p:spPr>
        <p:txBody>
          <a:bodyPr>
            <a:normAutofit/>
          </a:bodyPr>
          <a:lstStyle/>
          <a:p>
            <a:r>
              <a:rPr lang="en-GB" dirty="0" smtClean="0"/>
              <a:t>Each node in a linked list contains the address of the next node in the list. </a:t>
            </a:r>
          </a:p>
          <a:p>
            <a:r>
              <a:rPr lang="en-GB" dirty="0" smtClean="0"/>
              <a:t>However, there is no node that contains the address of the first node.</a:t>
            </a:r>
          </a:p>
          <a:p>
            <a:r>
              <a:rPr lang="en-GB" dirty="0" smtClean="0"/>
              <a:t>To keep track of the first node of the list, a variable START is used</a:t>
            </a:r>
          </a:p>
          <a:p>
            <a:r>
              <a:rPr lang="en-GB" dirty="0" smtClean="0"/>
              <a:t>START contains the address of the first node in the list</a:t>
            </a:r>
          </a:p>
          <a:p>
            <a:r>
              <a:rPr lang="en-GB" dirty="0" smtClean="0"/>
              <a:t>When the list does not contain any nodes, START is set to the value NULL</a:t>
            </a:r>
          </a:p>
          <a:p>
            <a:r>
              <a:rPr lang="en-GB" dirty="0" smtClean="0"/>
              <a:t>The last node does not contain the address of any other node. Therefore, the content of the NEXT field of the last node is set to NULL so that the end of the list could be identified.</a:t>
            </a:r>
          </a:p>
          <a:p>
            <a:pPr marL="0" indent="0">
              <a:buNone/>
            </a:pPr>
            <a:endParaRPr lang="en-GB" dirty="0" smtClean="0"/>
          </a:p>
          <a:p>
            <a:pPr marL="0" indent="0">
              <a:buNone/>
            </a:pPr>
            <a:endParaRPr lang="en-US" dirty="0"/>
          </a:p>
        </p:txBody>
      </p:sp>
    </p:spTree>
    <p:extLst>
      <p:ext uri="{BB962C8B-B14F-4D97-AF65-F5344CB8AC3E}">
        <p14:creationId xmlns:p14="http://schemas.microsoft.com/office/powerpoint/2010/main" val="2877952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linked list</a:t>
            </a:r>
            <a:endParaRPr lang="en-US" dirty="0"/>
          </a:p>
        </p:txBody>
      </p:sp>
      <p:sp>
        <p:nvSpPr>
          <p:cNvPr id="3" name="Content Placeholder 2"/>
          <p:cNvSpPr>
            <a:spLocks noGrp="1"/>
          </p:cNvSpPr>
          <p:nvPr>
            <p:ph idx="1"/>
          </p:nvPr>
        </p:nvSpPr>
        <p:spPr/>
        <p:txBody>
          <a:bodyPr/>
          <a:lstStyle/>
          <a:p>
            <a:r>
              <a:rPr lang="en-GB" dirty="0" smtClean="0"/>
              <a:t>Based on how the various nodes are connected to each other, linked lists can be of different types:-</a:t>
            </a:r>
          </a:p>
          <a:p>
            <a:pPr lvl="1"/>
            <a:r>
              <a:rPr lang="en-GB" dirty="0" err="1" smtClean="0"/>
              <a:t>Singl</a:t>
            </a:r>
            <a:r>
              <a:rPr lang="en-US" dirty="0" smtClean="0"/>
              <a:t>y-linked list: it is the simplest type of linked list, where each node point to the next node.</a:t>
            </a:r>
          </a:p>
          <a:p>
            <a:pPr marL="0" indent="0">
              <a:buNone/>
            </a:pPr>
            <a:r>
              <a:rPr lang="en-GB" dirty="0" smtClean="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046" y="3749040"/>
            <a:ext cx="9422674" cy="1577264"/>
          </a:xfrm>
          <a:prstGeom prst="rect">
            <a:avLst/>
          </a:prstGeom>
        </p:spPr>
      </p:pic>
    </p:spTree>
    <p:extLst>
      <p:ext uri="{BB962C8B-B14F-4D97-AF65-F5344CB8AC3E}">
        <p14:creationId xmlns:p14="http://schemas.microsoft.com/office/powerpoint/2010/main" val="2577164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Cont</a:t>
            </a:r>
            <a:r>
              <a:rPr lang="en-GB" dirty="0" smtClean="0"/>
              <a:t>…</a:t>
            </a:r>
            <a:endParaRPr lang="en-US" dirty="0"/>
          </a:p>
        </p:txBody>
      </p:sp>
      <p:sp>
        <p:nvSpPr>
          <p:cNvPr id="3" name="Content Placeholder 2"/>
          <p:cNvSpPr>
            <a:spLocks noGrp="1"/>
          </p:cNvSpPr>
          <p:nvPr>
            <p:ph idx="1"/>
          </p:nvPr>
        </p:nvSpPr>
        <p:spPr/>
        <p:txBody>
          <a:bodyPr/>
          <a:lstStyle/>
          <a:p>
            <a:r>
              <a:rPr lang="en-GB" dirty="0" smtClean="0"/>
              <a:t>Doubly-linked list: In this type of linked list, each node contains reference to the next node as well as the previous node</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89" y="3526970"/>
            <a:ext cx="6152606" cy="2099477"/>
          </a:xfrm>
          <a:prstGeom prst="rect">
            <a:avLst/>
          </a:prstGeom>
        </p:spPr>
      </p:pic>
    </p:spTree>
    <p:extLst>
      <p:ext uri="{BB962C8B-B14F-4D97-AF65-F5344CB8AC3E}">
        <p14:creationId xmlns:p14="http://schemas.microsoft.com/office/powerpoint/2010/main" val="3654838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Cont</a:t>
            </a:r>
            <a:r>
              <a:rPr lang="en-GB" dirty="0" smtClean="0"/>
              <a:t>…</a:t>
            </a:r>
            <a:endParaRPr lang="en-US" dirty="0"/>
          </a:p>
        </p:txBody>
      </p:sp>
      <p:sp>
        <p:nvSpPr>
          <p:cNvPr id="3" name="Content Placeholder 2"/>
          <p:cNvSpPr>
            <a:spLocks noGrp="1"/>
          </p:cNvSpPr>
          <p:nvPr>
            <p:ph idx="1"/>
          </p:nvPr>
        </p:nvSpPr>
        <p:spPr/>
        <p:txBody>
          <a:bodyPr/>
          <a:lstStyle/>
          <a:p>
            <a:r>
              <a:rPr lang="en-GB" dirty="0" smtClean="0"/>
              <a:t>Circular linked list: It is similar to a singly-linked list where each node points to the next node in the list.</a:t>
            </a:r>
            <a:r>
              <a:rPr lang="en-US" dirty="0" smtClean="0"/>
              <a:t> The difference lies in the arrangement with the last node where the last node points to the first node instead of pointing to NULL.</a:t>
            </a:r>
          </a:p>
          <a:p>
            <a:pPr marL="0" indent="0">
              <a:buNone/>
            </a:pPr>
            <a:r>
              <a:rPr lang="en-US" dirty="0" smtClean="0"/>
              <a:t> </a:t>
            </a:r>
            <a:endParaRPr lang="en-GB"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7542" y="3801290"/>
            <a:ext cx="6426927" cy="1815937"/>
          </a:xfrm>
          <a:prstGeom prst="rect">
            <a:avLst/>
          </a:prstGeom>
        </p:spPr>
      </p:pic>
    </p:spTree>
    <p:extLst>
      <p:ext uri="{BB962C8B-B14F-4D97-AF65-F5344CB8AC3E}">
        <p14:creationId xmlns:p14="http://schemas.microsoft.com/office/powerpoint/2010/main" val="19233560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7226" y="62187"/>
            <a:ext cx="6096000" cy="646331"/>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Example: 1</a:t>
            </a:r>
            <a:endPar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START [9]</a:t>
            </a:r>
            <a:endPar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pic>
        <p:nvPicPr>
          <p:cNvPr id="7" name="Picture 6"/>
          <p:cNvPicPr>
            <a:picLocks noChangeAspect="1"/>
          </p:cNvPicPr>
          <p:nvPr/>
        </p:nvPicPr>
        <p:blipFill rotWithShape="1">
          <a:blip r:embed="rId2"/>
          <a:srcRect l="27846" t="25804" r="32798" b="8304"/>
          <a:stretch/>
        </p:blipFill>
        <p:spPr>
          <a:xfrm>
            <a:off x="509451" y="708518"/>
            <a:ext cx="7824652" cy="5770659"/>
          </a:xfrm>
          <a:prstGeom prst="rect">
            <a:avLst/>
          </a:prstGeom>
        </p:spPr>
      </p:pic>
    </p:spTree>
    <p:extLst>
      <p:ext uri="{BB962C8B-B14F-4D97-AF65-F5344CB8AC3E}">
        <p14:creationId xmlns:p14="http://schemas.microsoft.com/office/powerpoint/2010/main" val="21737267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479" y="226644"/>
            <a:ext cx="11726097"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Times New Roman" panose="02020603050405020304" pitchFamily="18" charset="0"/>
                <a:cs typeface="+mn-cs"/>
              </a:rPr>
              <a:t>Example</a:t>
            </a:r>
            <a:r>
              <a:rPr kumimoji="0" lang="en-US" sz="1800" b="0" i="0" u="none" strike="noStrike" kern="1200" cap="none" spc="0" normalizeH="0" baseline="0" noProof="0" smtClean="0">
                <a:ln>
                  <a:noFill/>
                </a:ln>
                <a:solidFill>
                  <a:prstClr val="black"/>
                </a:solidFill>
                <a:effectLst/>
                <a:uLnTx/>
                <a:uFillTx/>
                <a:latin typeface="Calibri" panose="020F0502020204030204"/>
                <a:ea typeface="Times New Roman" panose="02020603050405020304" pitchFamily="18" charset="0"/>
                <a:cs typeface="+mn-cs"/>
              </a:rPr>
              <a:t>: 2</a:t>
            </a:r>
            <a:endParaRPr kumimoji="0" lang="en-GB" sz="16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	The below picture show two test scores, here OR1 and OR2 maintained in memory where the nodes of both list are stored in the same linear array TEST and LINK. Here OR1 contains 11, the location of the first node, and OR2, contains 5, the location of its first node.</a:t>
            </a:r>
            <a:endParaRPr kumimoji="0" lang="en-GB" sz="16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p:txBody>
      </p:sp>
      <p:pic>
        <p:nvPicPr>
          <p:cNvPr id="5" name="Picture 4"/>
          <p:cNvPicPr>
            <a:picLocks noChangeAspect="1"/>
          </p:cNvPicPr>
          <p:nvPr/>
        </p:nvPicPr>
        <p:blipFill rotWithShape="1">
          <a:blip r:embed="rId2"/>
          <a:srcRect l="30657" t="23125" r="34405" b="9553"/>
          <a:stretch/>
        </p:blipFill>
        <p:spPr>
          <a:xfrm>
            <a:off x="339634" y="1463040"/>
            <a:ext cx="7746275" cy="5394960"/>
          </a:xfrm>
          <a:prstGeom prst="rect">
            <a:avLst/>
          </a:prstGeom>
        </p:spPr>
      </p:pic>
    </p:spTree>
    <p:extLst>
      <p:ext uri="{BB962C8B-B14F-4D97-AF65-F5344CB8AC3E}">
        <p14:creationId xmlns:p14="http://schemas.microsoft.com/office/powerpoint/2010/main" val="2097708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37011407"/>
              </p:ext>
            </p:extLst>
          </p:nvPr>
        </p:nvGraphicFramePr>
        <p:xfrm>
          <a:off x="654815" y="878331"/>
          <a:ext cx="4452762" cy="3855007"/>
        </p:xfrm>
        <a:graphic>
          <a:graphicData uri="http://schemas.openxmlformats.org/drawingml/2006/table">
            <a:tbl>
              <a:tblPr firstRow="1" firstCol="1" lastRow="1" lastCol="1" bandRow="1" bandCol="1"/>
              <a:tblGrid>
                <a:gridCol w="439546">
                  <a:extLst>
                    <a:ext uri="{9D8B030D-6E8A-4147-A177-3AD203B41FA5}">
                      <a16:colId xmlns:a16="http://schemas.microsoft.com/office/drawing/2014/main" val="1285120771"/>
                    </a:ext>
                  </a:extLst>
                </a:gridCol>
                <a:gridCol w="1938856">
                  <a:extLst>
                    <a:ext uri="{9D8B030D-6E8A-4147-A177-3AD203B41FA5}">
                      <a16:colId xmlns:a16="http://schemas.microsoft.com/office/drawing/2014/main" val="834074230"/>
                    </a:ext>
                  </a:extLst>
                </a:gridCol>
                <a:gridCol w="2074360">
                  <a:extLst>
                    <a:ext uri="{9D8B030D-6E8A-4147-A177-3AD203B41FA5}">
                      <a16:colId xmlns:a16="http://schemas.microsoft.com/office/drawing/2014/main" val="3032547940"/>
                    </a:ext>
                  </a:extLst>
                </a:gridCol>
              </a:tblGrid>
              <a:tr h="296539">
                <a:tc>
                  <a:txBody>
                    <a:bodyPr/>
                    <a:lstStyle/>
                    <a:p>
                      <a:pPr algn="just">
                        <a:spcAft>
                          <a:spcPts val="0"/>
                        </a:spcAft>
                      </a:pPr>
                      <a:r>
                        <a:rPr lang="en-US" sz="1400" b="1">
                          <a:effectLst/>
                          <a:latin typeface="Times New Roman" panose="02020603050405020304" pitchFamily="18" charset="0"/>
                          <a:ea typeface="Times New Roman" panose="02020603050405020304" pitchFamily="18" charset="0"/>
                        </a:rPr>
                        <a:t>S/N</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1">
                          <a:effectLst/>
                          <a:latin typeface="Times New Roman" panose="02020603050405020304" pitchFamily="18" charset="0"/>
                          <a:ea typeface="Times New Roman" panose="02020603050405020304" pitchFamily="18" charset="0"/>
                        </a:rPr>
                        <a:t>REGISTRATION No.</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1">
                          <a:effectLst/>
                          <a:latin typeface="Times New Roman" panose="02020603050405020304" pitchFamily="18" charset="0"/>
                          <a:ea typeface="Times New Roman" panose="02020603050405020304" pitchFamily="18" charset="0"/>
                        </a:rPr>
                        <a:t>SUPERVISORS</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575912"/>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1.</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dirty="0" err="1">
                          <a:effectLst/>
                          <a:latin typeface="Times New Roman" panose="02020603050405020304" pitchFamily="18" charset="0"/>
                          <a:ea typeface="Times New Roman" panose="02020603050405020304" pitchFamily="18" charset="0"/>
                        </a:rPr>
                        <a:t>Sci</a:t>
                      </a:r>
                      <a:r>
                        <a:rPr lang="en-US" sz="1400" dirty="0">
                          <a:effectLst/>
                          <a:latin typeface="Times New Roman" panose="02020603050405020304" pitchFamily="18" charset="0"/>
                          <a:ea typeface="Times New Roman" panose="02020603050405020304" pitchFamily="18" charset="0"/>
                        </a:rPr>
                        <a:t>/04/com/ 04701</a:t>
                      </a:r>
                      <a:endParaRPr lang="en-GB"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Dr. A.A MUSA</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6764171"/>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2</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Sci/04/com/04702</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Prof. I. AUWAL</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2870958"/>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3</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Sci/04/com/04703</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Dr. J.K AUDU</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4200888"/>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4</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dirty="0" err="1">
                          <a:effectLst/>
                          <a:latin typeface="Times New Roman" panose="02020603050405020304" pitchFamily="18" charset="0"/>
                          <a:ea typeface="Times New Roman" panose="02020603050405020304" pitchFamily="18" charset="0"/>
                        </a:rPr>
                        <a:t>Sci</a:t>
                      </a:r>
                      <a:r>
                        <a:rPr lang="en-US" sz="1400" dirty="0">
                          <a:effectLst/>
                          <a:latin typeface="Times New Roman" panose="02020603050405020304" pitchFamily="18" charset="0"/>
                          <a:ea typeface="Times New Roman" panose="02020603050405020304" pitchFamily="18" charset="0"/>
                        </a:rPr>
                        <a:t>/04/com/04704</a:t>
                      </a:r>
                      <a:endParaRPr lang="en-GB"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dirty="0">
                          <a:effectLst/>
                          <a:latin typeface="Times New Roman" panose="02020603050405020304" pitchFamily="18" charset="0"/>
                          <a:ea typeface="Times New Roman" panose="02020603050405020304" pitchFamily="18" charset="0"/>
                        </a:rPr>
                        <a:t>Prof. I. AUWAL </a:t>
                      </a:r>
                      <a:endParaRPr lang="en-GB"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7601774"/>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5</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Sci/04/com/04705</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dirty="0">
                          <a:effectLst/>
                          <a:latin typeface="Times New Roman" panose="02020603050405020304" pitchFamily="18" charset="0"/>
                          <a:ea typeface="Times New Roman" panose="02020603050405020304" pitchFamily="18" charset="0"/>
                        </a:rPr>
                        <a:t>Dr. J.K AUDU</a:t>
                      </a:r>
                      <a:endParaRPr lang="en-GB"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1391174"/>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6</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Sci/04/com/04706</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Prof. I. AUWAL</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9005806"/>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7</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Sci/04/com/04707</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Dr. A.A Musa</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5987325"/>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8</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Sci/04/com/04708</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Dr. J.K AUDU</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5043643"/>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9</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dirty="0" err="1">
                          <a:effectLst/>
                          <a:latin typeface="Times New Roman" panose="02020603050405020304" pitchFamily="18" charset="0"/>
                          <a:ea typeface="Times New Roman" panose="02020603050405020304" pitchFamily="18" charset="0"/>
                        </a:rPr>
                        <a:t>Sci</a:t>
                      </a:r>
                      <a:r>
                        <a:rPr lang="en-US" sz="1400" dirty="0">
                          <a:effectLst/>
                          <a:latin typeface="Times New Roman" panose="02020603050405020304" pitchFamily="18" charset="0"/>
                          <a:ea typeface="Times New Roman" panose="02020603050405020304" pitchFamily="18" charset="0"/>
                        </a:rPr>
                        <a:t>/04/com/04709</a:t>
                      </a:r>
                      <a:endParaRPr lang="en-GB"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Prof. I. AUWAL</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435170"/>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10</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Sci/04/com/04710</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Dr. A.A MUSA</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5797169"/>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11</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Sci/04/com/04711</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Prof. I. AUWAL</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3965087"/>
                  </a:ext>
                </a:extLst>
              </a:tr>
              <a:tr h="296539">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12</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a:effectLst/>
                          <a:latin typeface="Times New Roman" panose="02020603050405020304" pitchFamily="18" charset="0"/>
                          <a:ea typeface="Times New Roman" panose="02020603050405020304" pitchFamily="18" charset="0"/>
                        </a:rPr>
                        <a:t>Sci/04/com/04712</a:t>
                      </a:r>
                      <a:endParaRPr lang="en-GB"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dirty="0">
                          <a:effectLst/>
                          <a:latin typeface="Times New Roman" panose="02020603050405020304" pitchFamily="18" charset="0"/>
                          <a:ea typeface="Times New Roman" panose="02020603050405020304" pitchFamily="18" charset="0"/>
                        </a:rPr>
                        <a:t>Dr. A.A MUSA</a:t>
                      </a:r>
                      <a:endParaRPr lang="en-GB"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420730"/>
                  </a:ext>
                </a:extLst>
              </a:tr>
            </a:tbl>
          </a:graphicData>
        </a:graphic>
      </p:graphicFrame>
      <p:sp>
        <p:nvSpPr>
          <p:cNvPr id="5" name="Rectangle 4"/>
          <p:cNvSpPr/>
          <p:nvPr/>
        </p:nvSpPr>
        <p:spPr>
          <a:xfrm>
            <a:off x="461550" y="231999"/>
            <a:ext cx="6096000" cy="646331"/>
          </a:xfrm>
          <a:prstGeom prst="rect">
            <a:avLst/>
          </a:prstGeom>
        </p:spPr>
        <p:txBody>
          <a:bodyPr>
            <a:spAutoFit/>
          </a:bodyPr>
          <a:lstStyle/>
          <a:p>
            <a:pPr algn="just">
              <a:spcAft>
                <a:spcPts val="0"/>
              </a:spcAft>
            </a:pPr>
            <a:r>
              <a:rPr lang="en-US" dirty="0" smtClean="0">
                <a:latin typeface="Times New Roman" panose="02020603050405020304" pitchFamily="18" charset="0"/>
                <a:ea typeface="Times New Roman" panose="02020603050405020304" pitchFamily="18" charset="0"/>
              </a:rPr>
              <a:t>Example</a:t>
            </a:r>
            <a:r>
              <a:rPr lang="en-US" smtClean="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3</a:t>
            </a:r>
            <a:endParaRPr lang="en-GB" sz="1600"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	Consider the below data</a:t>
            </a:r>
            <a:endParaRPr lang="en-GB" sz="1600" dirty="0">
              <a:effectLst/>
              <a:latin typeface="Times New Roman" panose="02020603050405020304" pitchFamily="18" charset="0"/>
              <a:ea typeface="Times New Roman" panose="02020603050405020304" pitchFamily="18" charset="0"/>
            </a:endParaRPr>
          </a:p>
        </p:txBody>
      </p:sp>
      <p:sp>
        <p:nvSpPr>
          <p:cNvPr id="6" name="Rectangle 5"/>
          <p:cNvSpPr/>
          <p:nvPr/>
        </p:nvSpPr>
        <p:spPr>
          <a:xfrm>
            <a:off x="618305" y="5020723"/>
            <a:ext cx="11412585" cy="1938992"/>
          </a:xfrm>
          <a:prstGeom prst="rect">
            <a:avLst/>
          </a:prstGeom>
        </p:spPr>
        <p:txBody>
          <a:bodyPr wrap="square">
            <a:spAutoFit/>
          </a:bodyPr>
          <a:lstStyle/>
          <a:p>
            <a:pPr algn="just">
              <a:spcAft>
                <a:spcPts val="0"/>
              </a:spcAft>
            </a:pPr>
            <a:r>
              <a:rPr lang="en-US" sz="2400" dirty="0">
                <a:ea typeface="Times New Roman" panose="02020603050405020304" pitchFamily="18" charset="0"/>
              </a:rPr>
              <a:t>To form the below table, choose arbitrarily student that is supervised by Dr. A.A Musa (for </a:t>
            </a:r>
            <a:r>
              <a:rPr lang="en-US" sz="2400" dirty="0" err="1">
                <a:ea typeface="Times New Roman" panose="02020603050405020304" pitchFamily="18" charset="0"/>
              </a:rPr>
              <a:t>e.g</a:t>
            </a:r>
            <a:r>
              <a:rPr lang="en-US" sz="2400" dirty="0">
                <a:ea typeface="Times New Roman" panose="02020603050405020304" pitchFamily="18" charset="0"/>
              </a:rPr>
              <a:t>) and put the point to the student. That student will contain a link that is pointing to the next student </a:t>
            </a:r>
            <a:r>
              <a:rPr lang="en-US" sz="2400" dirty="0" err="1">
                <a:ea typeface="Times New Roman" panose="02020603050405020304" pitchFamily="18" charset="0"/>
              </a:rPr>
              <a:t>e.t.c</a:t>
            </a:r>
            <a:r>
              <a:rPr lang="en-US" sz="2400" dirty="0">
                <a:ea typeface="Times New Roman" panose="02020603050405020304" pitchFamily="18" charset="0"/>
              </a:rPr>
              <a:t>. the last student for the supervisor will have zero as his link (Since he is in the list).</a:t>
            </a:r>
            <a:endParaRPr lang="en-GB" sz="2400" dirty="0">
              <a:ea typeface="Times New Roman" panose="02020603050405020304" pitchFamily="18" charset="0"/>
            </a:endParaRPr>
          </a:p>
          <a:p>
            <a:pPr algn="just">
              <a:spcAft>
                <a:spcPts val="0"/>
              </a:spcAft>
            </a:pPr>
            <a:r>
              <a:rPr lang="en-US" sz="2400" dirty="0">
                <a:ea typeface="Times New Roman" panose="02020603050405020304" pitchFamily="18" charset="0"/>
              </a:rPr>
              <a:t> </a:t>
            </a:r>
            <a:endParaRPr lang="en-GB" sz="2400" dirty="0">
              <a:effectLst/>
              <a:ea typeface="Times New Roman" panose="02020603050405020304" pitchFamily="18" charset="0"/>
            </a:endParaRPr>
          </a:p>
        </p:txBody>
      </p:sp>
    </p:spTree>
    <p:extLst>
      <p:ext uri="{BB962C8B-B14F-4D97-AF65-F5344CB8AC3E}">
        <p14:creationId xmlns:p14="http://schemas.microsoft.com/office/powerpoint/2010/main" val="3716443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6742" t="24732" r="20650" b="12590"/>
          <a:stretch/>
        </p:blipFill>
        <p:spPr>
          <a:xfrm>
            <a:off x="483326" y="431074"/>
            <a:ext cx="11573691" cy="5734595"/>
          </a:xfrm>
          <a:prstGeom prst="rect">
            <a:avLst/>
          </a:prstGeom>
        </p:spPr>
      </p:pic>
    </p:spTree>
    <p:extLst>
      <p:ext uri="{BB962C8B-B14F-4D97-AF65-F5344CB8AC3E}">
        <p14:creationId xmlns:p14="http://schemas.microsoft.com/office/powerpoint/2010/main" val="1197677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Cont</a:t>
            </a:r>
            <a:r>
              <a:rPr lang="en-GB" dirty="0" smtClean="0"/>
              <a:t>…</a:t>
            </a:r>
            <a:endParaRPr lang="en-US" dirty="0"/>
          </a:p>
        </p:txBody>
      </p:sp>
      <p:sp>
        <p:nvSpPr>
          <p:cNvPr id="3" name="Content Placeholder 2"/>
          <p:cNvSpPr>
            <a:spLocks noGrp="1"/>
          </p:cNvSpPr>
          <p:nvPr>
            <p:ph idx="1"/>
          </p:nvPr>
        </p:nvSpPr>
        <p:spPr/>
        <p:txBody>
          <a:bodyPr/>
          <a:lstStyle/>
          <a:p>
            <a:r>
              <a:rPr lang="en-GB" dirty="0" smtClean="0"/>
              <a:t>Hence you cannot use array</a:t>
            </a:r>
          </a:p>
          <a:p>
            <a:r>
              <a:rPr lang="en-GB" dirty="0" smtClean="0"/>
              <a:t>What can you do in such situation?</a:t>
            </a:r>
            <a:endParaRPr lang="en-US" dirty="0"/>
          </a:p>
          <a:p>
            <a:pPr marL="0" indent="0">
              <a:buNone/>
            </a:pPr>
            <a:r>
              <a:rPr lang="en-GB" dirty="0" smtClean="0"/>
              <a:t>	Use a dynamic structure that does not require you to specify the 	size in advance and allows memory to be allocated as and when 	it is needed.</a:t>
            </a:r>
          </a:p>
          <a:p>
            <a:r>
              <a:rPr lang="en-GB" dirty="0" smtClean="0"/>
              <a:t>Example of such structure is a linked list</a:t>
            </a:r>
          </a:p>
          <a:p>
            <a:r>
              <a:rPr lang="en-GB" dirty="0" smtClean="0"/>
              <a:t>Linked list allocates memory dynamically</a:t>
            </a:r>
          </a:p>
          <a:p>
            <a:r>
              <a:rPr lang="en-GB" dirty="0" smtClean="0"/>
              <a:t>Useful in operations where frequent manipulation of data is required ( insertion and deletion)</a:t>
            </a:r>
          </a:p>
          <a:p>
            <a:pPr marL="0" indent="0">
              <a:buNone/>
            </a:pPr>
            <a:endParaRPr lang="en-US" dirty="0"/>
          </a:p>
        </p:txBody>
      </p:sp>
    </p:spTree>
    <p:extLst>
      <p:ext uri="{BB962C8B-B14F-4D97-AF65-F5344CB8AC3E}">
        <p14:creationId xmlns:p14="http://schemas.microsoft.com/office/powerpoint/2010/main" val="1886927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Traversing a singly-linked list</a:t>
            </a:r>
            <a:endParaRPr lang="en-US" dirty="0"/>
          </a:p>
        </p:txBody>
      </p:sp>
      <p:sp>
        <p:nvSpPr>
          <p:cNvPr id="3" name="Content Placeholder 2"/>
          <p:cNvSpPr>
            <a:spLocks noGrp="1"/>
          </p:cNvSpPr>
          <p:nvPr>
            <p:ph idx="1"/>
          </p:nvPr>
        </p:nvSpPr>
        <p:spPr/>
        <p:txBody>
          <a:bodyPr/>
          <a:lstStyle/>
          <a:p>
            <a:r>
              <a:rPr lang="en-GB" dirty="0" smtClean="0"/>
              <a:t>Traversing a linked list refers to the process of visiting each node of the list starting from the beginning</a:t>
            </a:r>
          </a:p>
          <a:p>
            <a:r>
              <a:rPr lang="en-GB" dirty="0" smtClean="0"/>
              <a:t>Algorithm</a:t>
            </a:r>
          </a:p>
          <a:p>
            <a:pPr marL="971550" lvl="1" indent="-514350">
              <a:buFont typeface="+mj-lt"/>
              <a:buAutoNum type="arabicPeriod"/>
            </a:pPr>
            <a:r>
              <a:rPr lang="en-GB" dirty="0" smtClean="0"/>
              <a:t>Make </a:t>
            </a:r>
            <a:r>
              <a:rPr lang="en-GB" dirty="0" err="1" smtClean="0"/>
              <a:t>currentNode</a:t>
            </a:r>
            <a:r>
              <a:rPr lang="en-GB" dirty="0" smtClean="0"/>
              <a:t> point to the first node in the list</a:t>
            </a:r>
          </a:p>
          <a:p>
            <a:pPr marL="971550" lvl="1" indent="-514350">
              <a:buFont typeface="+mj-lt"/>
              <a:buAutoNum type="arabicPeriod"/>
            </a:pPr>
            <a:r>
              <a:rPr lang="en-GB" dirty="0" smtClean="0"/>
              <a:t>Repeat step 3 and 4 until </a:t>
            </a:r>
            <a:r>
              <a:rPr lang="en-GB" dirty="0" err="1" smtClean="0"/>
              <a:t>currentNode</a:t>
            </a:r>
            <a:r>
              <a:rPr lang="en-GB" dirty="0" smtClean="0"/>
              <a:t> becomes NULL</a:t>
            </a:r>
          </a:p>
          <a:p>
            <a:pPr marL="971550" lvl="1" indent="-514350">
              <a:buFont typeface="+mj-lt"/>
              <a:buAutoNum type="arabicPeriod"/>
            </a:pPr>
            <a:r>
              <a:rPr lang="en-GB" dirty="0" smtClean="0"/>
              <a:t>Display the information contained in the node marked as </a:t>
            </a:r>
            <a:r>
              <a:rPr lang="en-GB" dirty="0" err="1" smtClean="0"/>
              <a:t>currentNode</a:t>
            </a:r>
            <a:endParaRPr lang="en-GB" dirty="0" smtClean="0"/>
          </a:p>
          <a:p>
            <a:pPr marL="971550" lvl="1" indent="-514350">
              <a:buFont typeface="+mj-lt"/>
              <a:buAutoNum type="arabicPeriod"/>
            </a:pPr>
            <a:r>
              <a:rPr lang="en-GB" dirty="0" smtClean="0"/>
              <a:t>Make </a:t>
            </a:r>
            <a:r>
              <a:rPr lang="en-GB" dirty="0" err="1" smtClean="0"/>
              <a:t>currentNode</a:t>
            </a:r>
            <a:r>
              <a:rPr lang="en-GB" dirty="0" smtClean="0"/>
              <a:t> point to the next node in the sequence</a:t>
            </a:r>
            <a:endParaRPr lang="en-US" dirty="0"/>
          </a:p>
        </p:txBody>
      </p:sp>
    </p:spTree>
    <p:extLst>
      <p:ext uri="{BB962C8B-B14F-4D97-AF65-F5344CB8AC3E}">
        <p14:creationId xmlns:p14="http://schemas.microsoft.com/office/powerpoint/2010/main" val="21915184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Inserting a node in singly-linked list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5131" y="365124"/>
            <a:ext cx="11717383" cy="6336121"/>
          </a:xfrm>
        </p:spPr>
      </p:pic>
    </p:spTree>
    <p:extLst>
      <p:ext uri="{BB962C8B-B14F-4D97-AF65-F5344CB8AC3E}">
        <p14:creationId xmlns:p14="http://schemas.microsoft.com/office/powerpoint/2010/main" val="34017797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48194"/>
            <a:ext cx="11795760" cy="6609806"/>
          </a:xfrm>
        </p:spPr>
      </p:pic>
    </p:spTree>
    <p:extLst>
      <p:ext uri="{BB962C8B-B14F-4D97-AF65-F5344CB8AC3E}">
        <p14:creationId xmlns:p14="http://schemas.microsoft.com/office/powerpoint/2010/main" val="26181015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61256"/>
            <a:ext cx="12192000" cy="6596743"/>
          </a:xfrm>
        </p:spPr>
      </p:pic>
    </p:spTree>
    <p:extLst>
      <p:ext uri="{BB962C8B-B14F-4D97-AF65-F5344CB8AC3E}">
        <p14:creationId xmlns:p14="http://schemas.microsoft.com/office/powerpoint/2010/main" val="2785739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0446" y="365125"/>
            <a:ext cx="11053354" cy="6114052"/>
          </a:xfrm>
        </p:spPr>
      </p:pic>
    </p:spTree>
    <p:extLst>
      <p:ext uri="{BB962C8B-B14F-4D97-AF65-F5344CB8AC3E}">
        <p14:creationId xmlns:p14="http://schemas.microsoft.com/office/powerpoint/2010/main" val="18929773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434" y="0"/>
            <a:ext cx="10515600" cy="561703"/>
          </a:xfrm>
        </p:spPr>
        <p:txBody>
          <a:bodyPr>
            <a:normAutofit fontScale="90000"/>
          </a:bodyPr>
          <a:lstStyle/>
          <a:p>
            <a:r>
              <a:rPr lang="en-GB" sz="3600" dirty="0" smtClean="0"/>
              <a:t>Inserting a node in the beginning of a singly linked list</a:t>
            </a:r>
            <a:endParaRPr lang="en-US" sz="36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434" y="470262"/>
            <a:ext cx="10944497" cy="6270171"/>
          </a:xfrm>
        </p:spPr>
      </p:pic>
    </p:spTree>
    <p:extLst>
      <p:ext uri="{BB962C8B-B14F-4D97-AF65-F5344CB8AC3E}">
        <p14:creationId xmlns:p14="http://schemas.microsoft.com/office/powerpoint/2010/main" val="34458663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Inserting a node at the end of the list</a:t>
            </a:r>
            <a:endParaRPr lang="en-GB" dirty="0"/>
          </a:p>
        </p:txBody>
      </p:sp>
      <p:sp>
        <p:nvSpPr>
          <p:cNvPr id="3" name="Content Placeholder 2"/>
          <p:cNvSpPr>
            <a:spLocks noGrp="1"/>
          </p:cNvSpPr>
          <p:nvPr>
            <p:ph idx="1"/>
          </p:nvPr>
        </p:nvSpPr>
        <p:spPr/>
        <p:txBody>
          <a:bodyPr/>
          <a:lstStyle/>
          <a:p>
            <a:r>
              <a:rPr lang="en-GB" dirty="0" smtClean="0"/>
              <a:t>Allocate memory for the new node</a:t>
            </a:r>
          </a:p>
          <a:p>
            <a:r>
              <a:rPr lang="en-GB" dirty="0" smtClean="0"/>
              <a:t>Assign value to the data field of the new node</a:t>
            </a:r>
          </a:p>
          <a:p>
            <a:r>
              <a:rPr lang="en-GB" dirty="0" smtClean="0"/>
              <a:t>Locate the last node in the list, and mark it as </a:t>
            </a:r>
            <a:r>
              <a:rPr lang="en-GB" dirty="0" err="1" smtClean="0"/>
              <a:t>currentNode</a:t>
            </a:r>
            <a:endParaRPr lang="en-GB" dirty="0" smtClean="0"/>
          </a:p>
          <a:p>
            <a:r>
              <a:rPr lang="en-GB" dirty="0" smtClean="0"/>
              <a:t>Make the next field of the </a:t>
            </a:r>
            <a:r>
              <a:rPr lang="en-GB" dirty="0" err="1" smtClean="0"/>
              <a:t>currentNode</a:t>
            </a:r>
            <a:r>
              <a:rPr lang="en-GB" dirty="0" smtClean="0"/>
              <a:t> point to the new node</a:t>
            </a:r>
          </a:p>
          <a:p>
            <a:r>
              <a:rPr lang="en-GB" dirty="0" smtClean="0"/>
              <a:t>Make the next field of the new node point to NULL</a:t>
            </a:r>
          </a:p>
          <a:p>
            <a:pPr marL="0" indent="0">
              <a:buNone/>
            </a:pPr>
            <a:endParaRPr lang="en-GB" dirty="0"/>
          </a:p>
        </p:txBody>
      </p:sp>
    </p:spTree>
    <p:extLst>
      <p:ext uri="{BB962C8B-B14F-4D97-AF65-F5344CB8AC3E}">
        <p14:creationId xmlns:p14="http://schemas.microsoft.com/office/powerpoint/2010/main" val="3715954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6571" y="261256"/>
            <a:ext cx="11599818" cy="6596743"/>
          </a:xfrm>
        </p:spPr>
      </p:pic>
    </p:spTree>
    <p:extLst>
      <p:ext uri="{BB962C8B-B14F-4D97-AF65-F5344CB8AC3E}">
        <p14:creationId xmlns:p14="http://schemas.microsoft.com/office/powerpoint/2010/main" val="2825391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Cont</a:t>
            </a:r>
            <a:r>
              <a:rPr lang="en-GB"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069" y="1690687"/>
            <a:ext cx="11131731" cy="4814615"/>
          </a:xfrm>
          <a:prstGeom prst="rect">
            <a:avLst/>
          </a:prstGeom>
        </p:spPr>
      </p:pic>
    </p:spTree>
    <p:extLst>
      <p:ext uri="{BB962C8B-B14F-4D97-AF65-F5344CB8AC3E}">
        <p14:creationId xmlns:p14="http://schemas.microsoft.com/office/powerpoint/2010/main" val="2937818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Inserting a node between two nodes in the list</a:t>
            </a:r>
            <a:endParaRPr lang="en-GB" dirty="0"/>
          </a:p>
        </p:txBody>
      </p:sp>
      <p:sp>
        <p:nvSpPr>
          <p:cNvPr id="3" name="Content Placeholder 2"/>
          <p:cNvSpPr>
            <a:spLocks noGrp="1"/>
          </p:cNvSpPr>
          <p:nvPr>
            <p:ph idx="1"/>
          </p:nvPr>
        </p:nvSpPr>
        <p:spPr/>
        <p:txBody>
          <a:bodyPr/>
          <a:lstStyle/>
          <a:p>
            <a:r>
              <a:rPr lang="en-GB" dirty="0" smtClean="0"/>
              <a:t>Identify the nodes between which the new node is to be inserted. Mark them as previous and current.</a:t>
            </a:r>
          </a:p>
          <a:p>
            <a:r>
              <a:rPr lang="en-GB" dirty="0"/>
              <a:t>Allocate memory for the new node</a:t>
            </a:r>
          </a:p>
          <a:p>
            <a:r>
              <a:rPr lang="en-GB" dirty="0"/>
              <a:t>Assign value to the data field of the new node</a:t>
            </a:r>
          </a:p>
          <a:p>
            <a:r>
              <a:rPr lang="en-GB" dirty="0" smtClean="0"/>
              <a:t>Make the next field of the new node point to current</a:t>
            </a:r>
          </a:p>
          <a:p>
            <a:r>
              <a:rPr lang="en-GB" dirty="0" smtClean="0"/>
              <a:t>Make the next field of the previous point to the new node</a:t>
            </a:r>
            <a:endParaRPr lang="en-GB" dirty="0"/>
          </a:p>
        </p:txBody>
      </p:sp>
    </p:spTree>
    <p:extLst>
      <p:ext uri="{BB962C8B-B14F-4D97-AF65-F5344CB8AC3E}">
        <p14:creationId xmlns:p14="http://schemas.microsoft.com/office/powerpoint/2010/main" val="1830835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Dynamic memory allocation</a:t>
            </a:r>
            <a:endParaRPr lang="en-US" dirty="0"/>
          </a:p>
        </p:txBody>
      </p:sp>
      <p:sp>
        <p:nvSpPr>
          <p:cNvPr id="3" name="Content Placeholder 2"/>
          <p:cNvSpPr>
            <a:spLocks noGrp="1"/>
          </p:cNvSpPr>
          <p:nvPr>
            <p:ph idx="1"/>
          </p:nvPr>
        </p:nvSpPr>
        <p:spPr>
          <a:xfrm>
            <a:off x="838200" y="1825624"/>
            <a:ext cx="10515600" cy="4784181"/>
          </a:xfrm>
        </p:spPr>
        <p:txBody>
          <a:bodyPr>
            <a:normAutofit lnSpcReduction="10000"/>
          </a:bodyPr>
          <a:lstStyle/>
          <a:p>
            <a:r>
              <a:rPr lang="en-GB" dirty="0" smtClean="0"/>
              <a:t>Write a program to store the first 10 prime numbers.</a:t>
            </a:r>
          </a:p>
          <a:p>
            <a:pPr marL="0" indent="0">
              <a:buNone/>
            </a:pPr>
            <a:r>
              <a:rPr lang="en-GB" dirty="0" smtClean="0"/>
              <a:t>	here the number of prime numbers to be stored is known in 	advance</a:t>
            </a:r>
          </a:p>
          <a:p>
            <a:pPr marL="0" indent="0">
              <a:buNone/>
            </a:pPr>
            <a:r>
              <a:rPr lang="en-GB" dirty="0"/>
              <a:t>	</a:t>
            </a:r>
            <a:r>
              <a:rPr lang="en-GB" dirty="0" smtClean="0"/>
              <a:t>therefore, you can declare an array and specify its size</a:t>
            </a:r>
          </a:p>
          <a:p>
            <a:pPr marL="0" indent="0">
              <a:buNone/>
            </a:pPr>
            <a:r>
              <a:rPr lang="en-GB" dirty="0"/>
              <a:t>	</a:t>
            </a:r>
            <a:r>
              <a:rPr lang="en-GB" dirty="0" err="1" smtClean="0"/>
              <a:t>e.g</a:t>
            </a:r>
            <a:r>
              <a:rPr lang="en-GB" dirty="0" smtClean="0"/>
              <a:t>:	</a:t>
            </a:r>
          </a:p>
          <a:p>
            <a:pPr marL="0" indent="0">
              <a:buNone/>
            </a:pPr>
            <a:r>
              <a:rPr lang="en-GB" dirty="0"/>
              <a:t>	</a:t>
            </a:r>
            <a:r>
              <a:rPr lang="en-GB" dirty="0" smtClean="0"/>
              <a:t>	 prime[10]</a:t>
            </a:r>
          </a:p>
          <a:p>
            <a:pPr marL="0" indent="0">
              <a:buNone/>
            </a:pPr>
            <a:r>
              <a:rPr lang="en-GB" dirty="0"/>
              <a:t>	</a:t>
            </a:r>
            <a:r>
              <a:rPr lang="en-GB" dirty="0" smtClean="0"/>
              <a:t>in this case, when the code is compiled, memory space is 	allocated to store 10 integers</a:t>
            </a:r>
          </a:p>
          <a:p>
            <a:pPr marL="0" indent="0">
              <a:buNone/>
            </a:pPr>
            <a:r>
              <a:rPr lang="en-GB" dirty="0"/>
              <a:t>	</a:t>
            </a:r>
            <a:r>
              <a:rPr lang="en-GB" dirty="0" smtClean="0"/>
              <a:t>This is called static memory allocation</a:t>
            </a:r>
          </a:p>
          <a:p>
            <a:pPr marL="0" indent="0">
              <a:buNone/>
            </a:pPr>
            <a:r>
              <a:rPr lang="en-GB" dirty="0"/>
              <a:t>	</a:t>
            </a:r>
            <a:endParaRPr lang="en-US" dirty="0"/>
          </a:p>
        </p:txBody>
      </p:sp>
    </p:spTree>
    <p:extLst>
      <p:ext uri="{BB962C8B-B14F-4D97-AF65-F5344CB8AC3E}">
        <p14:creationId xmlns:p14="http://schemas.microsoft.com/office/powerpoint/2010/main" val="6889756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7383" y="143690"/>
            <a:ext cx="11743508" cy="6714309"/>
          </a:xfrm>
        </p:spPr>
      </p:pic>
    </p:spTree>
    <p:extLst>
      <p:ext uri="{BB962C8B-B14F-4D97-AF65-F5344CB8AC3E}">
        <p14:creationId xmlns:p14="http://schemas.microsoft.com/office/powerpoint/2010/main" val="8775983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566" y="0"/>
            <a:ext cx="11913325" cy="6858000"/>
          </a:xfrm>
        </p:spPr>
      </p:pic>
    </p:spTree>
    <p:extLst>
      <p:ext uri="{BB962C8B-B14F-4D97-AF65-F5344CB8AC3E}">
        <p14:creationId xmlns:p14="http://schemas.microsoft.com/office/powerpoint/2010/main" val="26771353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434" y="0"/>
            <a:ext cx="10515600" cy="444137"/>
          </a:xfrm>
        </p:spPr>
        <p:txBody>
          <a:bodyPr>
            <a:normAutofit fontScale="90000"/>
          </a:bodyPr>
          <a:lstStyle/>
          <a:p>
            <a:r>
              <a:rPr lang="en-GB" dirty="0" err="1" smtClean="0"/>
              <a:t>Cont</a:t>
            </a:r>
            <a:r>
              <a:rPr lang="en-GB" dirty="0" smtClean="0"/>
              <a: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0891" y="444136"/>
            <a:ext cx="10907486" cy="6413863"/>
          </a:xfrm>
        </p:spPr>
      </p:pic>
    </p:spTree>
    <p:extLst>
      <p:ext uri="{BB962C8B-B14F-4D97-AF65-F5344CB8AC3E}">
        <p14:creationId xmlns:p14="http://schemas.microsoft.com/office/powerpoint/2010/main" val="12205632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6571" y="365125"/>
            <a:ext cx="11599818" cy="6362246"/>
          </a:xfrm>
        </p:spPr>
      </p:pic>
    </p:spTree>
    <p:extLst>
      <p:ext uri="{BB962C8B-B14F-4D97-AF65-F5344CB8AC3E}">
        <p14:creationId xmlns:p14="http://schemas.microsoft.com/office/powerpoint/2010/main" val="2557871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8458" y="209006"/>
            <a:ext cx="10829108" cy="6361611"/>
          </a:xfrm>
        </p:spPr>
      </p:pic>
    </p:spTree>
    <p:extLst>
      <p:ext uri="{BB962C8B-B14F-4D97-AF65-F5344CB8AC3E}">
        <p14:creationId xmlns:p14="http://schemas.microsoft.com/office/powerpoint/2010/main" val="3758164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1886" y="209006"/>
            <a:ext cx="11142617" cy="6505303"/>
          </a:xfrm>
        </p:spPr>
      </p:pic>
    </p:spTree>
    <p:extLst>
      <p:ext uri="{BB962C8B-B14F-4D97-AF65-F5344CB8AC3E}">
        <p14:creationId xmlns:p14="http://schemas.microsoft.com/office/powerpoint/2010/main" val="8912913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Deleting a node between two nodes in the list</a:t>
            </a:r>
            <a:endParaRPr lang="en-GB" dirty="0"/>
          </a:p>
        </p:txBody>
      </p:sp>
      <p:sp>
        <p:nvSpPr>
          <p:cNvPr id="3" name="Content Placeholder 2"/>
          <p:cNvSpPr>
            <a:spLocks noGrp="1"/>
          </p:cNvSpPr>
          <p:nvPr>
            <p:ph idx="1"/>
          </p:nvPr>
        </p:nvSpPr>
        <p:spPr/>
        <p:txBody>
          <a:bodyPr/>
          <a:lstStyle/>
          <a:p>
            <a:r>
              <a:rPr lang="en-GB" dirty="0" smtClean="0"/>
              <a:t>Locate the node to be deleted. Make the node to be deleted as current and its predecessor as previous</a:t>
            </a:r>
          </a:p>
          <a:p>
            <a:r>
              <a:rPr lang="en-GB" dirty="0" smtClean="0"/>
              <a:t>Make the next field of the previous point to the successor of current</a:t>
            </a:r>
          </a:p>
          <a:p>
            <a:r>
              <a:rPr lang="en-GB" dirty="0" smtClean="0"/>
              <a:t>Release the memory for the node marked as current</a:t>
            </a:r>
            <a:endParaRPr lang="en-GB" dirty="0"/>
          </a:p>
        </p:txBody>
      </p:sp>
    </p:spTree>
    <p:extLst>
      <p:ext uri="{BB962C8B-B14F-4D97-AF65-F5344CB8AC3E}">
        <p14:creationId xmlns:p14="http://schemas.microsoft.com/office/powerpoint/2010/main" val="4144992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3327" y="117566"/>
            <a:ext cx="10870474" cy="6622868"/>
          </a:xfrm>
        </p:spPr>
      </p:pic>
    </p:spTree>
    <p:extLst>
      <p:ext uri="{BB962C8B-B14F-4D97-AF65-F5344CB8AC3E}">
        <p14:creationId xmlns:p14="http://schemas.microsoft.com/office/powerpoint/2010/main" val="7802800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365124"/>
            <a:ext cx="10515600" cy="5878921"/>
          </a:xfrm>
        </p:spPr>
      </p:pic>
    </p:spTree>
    <p:extLst>
      <p:ext uri="{BB962C8B-B14F-4D97-AF65-F5344CB8AC3E}">
        <p14:creationId xmlns:p14="http://schemas.microsoft.com/office/powerpoint/2010/main" val="3812902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87829"/>
          </a:xfrm>
        </p:spPr>
        <p:txBody>
          <a:bodyPr>
            <a:normAutofit/>
          </a:bodyPr>
          <a:lstStyle/>
          <a:p>
            <a:r>
              <a:rPr lang="en-GB" sz="3600" dirty="0" smtClean="0"/>
              <a:t>Advantages and Disadvantages </a:t>
            </a:r>
            <a:endParaRPr lang="en-US" sz="36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 y="796834"/>
            <a:ext cx="11978640" cy="6061166"/>
          </a:xfrm>
        </p:spPr>
      </p:pic>
    </p:spTree>
    <p:extLst>
      <p:ext uri="{BB962C8B-B14F-4D97-AF65-F5344CB8AC3E}">
        <p14:creationId xmlns:p14="http://schemas.microsoft.com/office/powerpoint/2010/main" val="3609137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937" y="1"/>
            <a:ext cx="10515600" cy="613954"/>
          </a:xfrm>
        </p:spPr>
        <p:txBody>
          <a:bodyPr>
            <a:normAutofit fontScale="90000"/>
          </a:bodyPr>
          <a:lstStyle/>
          <a:p>
            <a:r>
              <a:rPr lang="en-GB" dirty="0" smtClean="0"/>
              <a:t>Static memory allocation</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72046" y="522514"/>
            <a:ext cx="8170535" cy="6453052"/>
          </a:xfrm>
        </p:spPr>
      </p:pic>
    </p:spTree>
    <p:extLst>
      <p:ext uri="{BB962C8B-B14F-4D97-AF65-F5344CB8AC3E}">
        <p14:creationId xmlns:p14="http://schemas.microsoft.com/office/powerpoint/2010/main" val="2096633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Linked lists</a:t>
            </a:r>
            <a:endParaRPr lang="en-US" dirty="0"/>
          </a:p>
        </p:txBody>
      </p:sp>
      <p:sp>
        <p:nvSpPr>
          <p:cNvPr id="3" name="Content Placeholder 2"/>
          <p:cNvSpPr>
            <a:spLocks noGrp="1"/>
          </p:cNvSpPr>
          <p:nvPr>
            <p:ph idx="1"/>
          </p:nvPr>
        </p:nvSpPr>
        <p:spPr/>
        <p:txBody>
          <a:bodyPr>
            <a:normAutofit fontScale="92500" lnSpcReduction="20000"/>
          </a:bodyPr>
          <a:lstStyle/>
          <a:p>
            <a:r>
              <a:rPr lang="en-GB" dirty="0" smtClean="0"/>
              <a:t>Gaming Applications</a:t>
            </a:r>
          </a:p>
          <a:p>
            <a:pPr lvl="1">
              <a:lnSpc>
                <a:spcPct val="150000"/>
              </a:lnSpc>
            </a:pPr>
            <a:r>
              <a:rPr lang="en-GB" dirty="0" smtClean="0"/>
              <a:t>Game in which the player protects himself from the enemy by firing </a:t>
            </a:r>
            <a:r>
              <a:rPr lang="en-GB" smtClean="0"/>
              <a:t>bullets.</a:t>
            </a:r>
          </a:p>
          <a:p>
            <a:pPr lvl="1">
              <a:lnSpc>
                <a:spcPct val="150000"/>
              </a:lnSpc>
            </a:pPr>
            <a:r>
              <a:rPr lang="en-GB" smtClean="0"/>
              <a:t>Whenever the bullet is fired, its details need to be stored somewhere.</a:t>
            </a:r>
          </a:p>
          <a:p>
            <a:pPr lvl="1">
              <a:lnSpc>
                <a:spcPct val="150000"/>
              </a:lnSpc>
            </a:pPr>
            <a:r>
              <a:rPr lang="en-GB" smtClean="0"/>
              <a:t>The details of the bullets are stored in a linked list.</a:t>
            </a:r>
          </a:p>
          <a:p>
            <a:pPr lvl="1">
              <a:lnSpc>
                <a:spcPct val="150000"/>
              </a:lnSpc>
            </a:pPr>
            <a:r>
              <a:rPr lang="en-GB" smtClean="0"/>
              <a:t>Whenever the player fires a bullet, a node is added to the linked list.</a:t>
            </a:r>
          </a:p>
          <a:p>
            <a:pPr lvl="1">
              <a:lnSpc>
                <a:spcPct val="150000"/>
              </a:lnSpc>
            </a:pPr>
            <a:r>
              <a:rPr lang="en-GB" smtClean="0"/>
              <a:t>When the bullet hits a target, the node corresponding to that bullet is removed from the linked list.</a:t>
            </a:r>
          </a:p>
          <a:p>
            <a:pPr lvl="1">
              <a:lnSpc>
                <a:spcPct val="150000"/>
              </a:lnSpc>
            </a:pPr>
            <a:endParaRPr lang="en-GB" dirty="0" smtClean="0"/>
          </a:p>
          <a:p>
            <a:pPr marL="457200" lvl="1" indent="0">
              <a:lnSpc>
                <a:spcPct val="150000"/>
              </a:lnSpc>
              <a:buNone/>
            </a:pPr>
            <a:r>
              <a:rPr lang="en-GB" smtClean="0"/>
              <a:t> </a:t>
            </a:r>
            <a:endParaRPr lang="en-US" dirty="0"/>
          </a:p>
        </p:txBody>
      </p:sp>
    </p:spTree>
    <p:extLst>
      <p:ext uri="{BB962C8B-B14F-4D97-AF65-F5344CB8AC3E}">
        <p14:creationId xmlns:p14="http://schemas.microsoft.com/office/powerpoint/2010/main" val="28199855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Cont…</a:t>
            </a:r>
            <a:endParaRPr lang="en-GB"/>
          </a:p>
        </p:txBody>
      </p:sp>
      <p:sp>
        <p:nvSpPr>
          <p:cNvPr id="3" name="Content Placeholder 2"/>
          <p:cNvSpPr>
            <a:spLocks noGrp="1"/>
          </p:cNvSpPr>
          <p:nvPr>
            <p:ph idx="1"/>
          </p:nvPr>
        </p:nvSpPr>
        <p:spPr/>
        <p:txBody>
          <a:bodyPr>
            <a:normAutofit fontScale="92500" lnSpcReduction="10000"/>
          </a:bodyPr>
          <a:lstStyle/>
          <a:p>
            <a:pPr>
              <a:lnSpc>
                <a:spcPct val="150000"/>
              </a:lnSpc>
            </a:pPr>
            <a:r>
              <a:rPr lang="en-GB"/>
              <a:t>File system in Operating System</a:t>
            </a:r>
          </a:p>
          <a:p>
            <a:pPr lvl="1">
              <a:lnSpc>
                <a:spcPct val="150000"/>
              </a:lnSpc>
            </a:pPr>
            <a:r>
              <a:rPr lang="en-GB"/>
              <a:t>A file is divided into blocks, which are scattered randomly on the disk.</a:t>
            </a:r>
          </a:p>
          <a:p>
            <a:pPr lvl="1">
              <a:lnSpc>
                <a:spcPct val="150000"/>
              </a:lnSpc>
            </a:pPr>
            <a:r>
              <a:rPr lang="en-GB"/>
              <a:t>When a new file is created, a new block of memory is allocated to it.</a:t>
            </a:r>
          </a:p>
          <a:p>
            <a:pPr lvl="1">
              <a:lnSpc>
                <a:spcPct val="150000"/>
              </a:lnSpc>
            </a:pPr>
            <a:r>
              <a:rPr lang="en-GB"/>
              <a:t>When the file completely uses the memory available in that block, and requires more memory space, a new block is allocated to the file.</a:t>
            </a:r>
          </a:p>
          <a:p>
            <a:pPr lvl="1">
              <a:lnSpc>
                <a:spcPct val="150000"/>
              </a:lnSpc>
            </a:pPr>
            <a:r>
              <a:rPr lang="en-GB"/>
              <a:t>The new block may not be contiguous to the block that was earlier allocated.</a:t>
            </a:r>
          </a:p>
          <a:p>
            <a:pPr lvl="1">
              <a:lnSpc>
                <a:spcPct val="150000"/>
              </a:lnSpc>
            </a:pPr>
            <a:r>
              <a:rPr lang="en-GB"/>
              <a:t>Therefore, each block also contains the address of the next allocated block, thus forming a linked list.</a:t>
            </a:r>
          </a:p>
          <a:p>
            <a:pPr lvl="1"/>
            <a:endParaRPr lang="en-GB"/>
          </a:p>
          <a:p>
            <a:endParaRPr lang="en-GB"/>
          </a:p>
        </p:txBody>
      </p:sp>
    </p:spTree>
    <p:extLst>
      <p:ext uri="{BB962C8B-B14F-4D97-AF65-F5344CB8AC3E}">
        <p14:creationId xmlns:p14="http://schemas.microsoft.com/office/powerpoint/2010/main" val="1888402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Cont…</a:t>
            </a:r>
            <a:endParaRPr lang="en-GB"/>
          </a:p>
        </p:txBody>
      </p:sp>
      <p:sp>
        <p:nvSpPr>
          <p:cNvPr id="3" name="Content Placeholder 2"/>
          <p:cNvSpPr>
            <a:spLocks noGrp="1"/>
          </p:cNvSpPr>
          <p:nvPr>
            <p:ph idx="1"/>
          </p:nvPr>
        </p:nvSpPr>
        <p:spPr/>
        <p:txBody>
          <a:bodyPr/>
          <a:lstStyle/>
          <a:p>
            <a:r>
              <a:rPr lang="en-GB"/>
              <a:t>Adding Polynomials using Linked lists</a:t>
            </a:r>
          </a:p>
          <a:p>
            <a:pPr lvl="1"/>
            <a:r>
              <a:rPr lang="en-GB"/>
              <a:t>E.g  add</a:t>
            </a:r>
          </a:p>
          <a:p>
            <a:pPr marL="457200" lvl="1" indent="0">
              <a:buNone/>
            </a:pPr>
            <a:r>
              <a:rPr lang="en-GB"/>
              <a:t>			</a:t>
            </a:r>
            <a:r>
              <a:rPr lang="en-GB" smtClean="0"/>
              <a:t>4x</a:t>
            </a:r>
            <a:r>
              <a:rPr lang="en-GB" baseline="30000" smtClean="0"/>
              <a:t>5</a:t>
            </a:r>
            <a:r>
              <a:rPr lang="en-GB" smtClean="0"/>
              <a:t> </a:t>
            </a:r>
            <a:r>
              <a:rPr lang="en-GB"/>
              <a:t>+ 5x</a:t>
            </a:r>
            <a:r>
              <a:rPr lang="en-GB" baseline="30000"/>
              <a:t>4</a:t>
            </a:r>
            <a:r>
              <a:rPr lang="en-GB"/>
              <a:t> + 2x</a:t>
            </a:r>
            <a:r>
              <a:rPr lang="en-GB" baseline="30000"/>
              <a:t>3</a:t>
            </a:r>
            <a:r>
              <a:rPr lang="en-GB"/>
              <a:t> + 3x</a:t>
            </a:r>
            <a:r>
              <a:rPr lang="en-GB" baseline="30000"/>
              <a:t>2</a:t>
            </a:r>
            <a:r>
              <a:rPr lang="en-GB"/>
              <a:t> + 7x</a:t>
            </a:r>
          </a:p>
          <a:p>
            <a:pPr marL="457200" lvl="1" indent="0">
              <a:buNone/>
            </a:pPr>
            <a:r>
              <a:rPr lang="en-GB"/>
              <a:t>		and	</a:t>
            </a:r>
          </a:p>
          <a:p>
            <a:pPr marL="457200" lvl="1" indent="0">
              <a:buNone/>
            </a:pPr>
            <a:r>
              <a:rPr lang="en-GB"/>
              <a:t>			9x</a:t>
            </a:r>
            <a:r>
              <a:rPr lang="en-GB" baseline="30000"/>
              <a:t>6</a:t>
            </a:r>
            <a:r>
              <a:rPr lang="en-GB"/>
              <a:t> + 6x</a:t>
            </a:r>
            <a:r>
              <a:rPr lang="en-GB" baseline="30000"/>
              <a:t>4</a:t>
            </a:r>
            <a:r>
              <a:rPr lang="en-GB"/>
              <a:t> + 3x</a:t>
            </a:r>
            <a:r>
              <a:rPr lang="en-GB" baseline="30000"/>
              <a:t>2</a:t>
            </a:r>
          </a:p>
          <a:p>
            <a:endParaRPr lang="en-GB"/>
          </a:p>
        </p:txBody>
      </p:sp>
    </p:spTree>
    <p:extLst>
      <p:ext uri="{BB962C8B-B14F-4D97-AF65-F5344CB8AC3E}">
        <p14:creationId xmlns:p14="http://schemas.microsoft.com/office/powerpoint/2010/main" val="81158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Cont</a:t>
            </a:r>
            <a:r>
              <a:rPr lang="en-GB" dirty="0" smtClean="0"/>
              <a:t>…</a:t>
            </a:r>
            <a:endParaRPr lang="en-US" dirty="0"/>
          </a:p>
        </p:txBody>
      </p:sp>
      <p:sp>
        <p:nvSpPr>
          <p:cNvPr id="3" name="Content Placeholder 2"/>
          <p:cNvSpPr>
            <a:spLocks noGrp="1"/>
          </p:cNvSpPr>
          <p:nvPr>
            <p:ph idx="1"/>
          </p:nvPr>
        </p:nvSpPr>
        <p:spPr/>
        <p:txBody>
          <a:bodyPr/>
          <a:lstStyle/>
          <a:p>
            <a:r>
              <a:rPr lang="en-GB" dirty="0" smtClean="0"/>
              <a:t>You can see that one contiguous block of memory is allocated for the array, hence, if you know the address of the first element of the array, you can easily calculate the address of the rest of the elements</a:t>
            </a:r>
            <a:endParaRPr lang="en-US" dirty="0"/>
          </a:p>
        </p:txBody>
      </p:sp>
    </p:spTree>
    <p:extLst>
      <p:ext uri="{BB962C8B-B14F-4D97-AF65-F5344CB8AC3E}">
        <p14:creationId xmlns:p14="http://schemas.microsoft.com/office/powerpoint/2010/main" val="4292914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Cont</a:t>
            </a:r>
            <a:r>
              <a:rPr lang="en-GB" dirty="0" smtClean="0"/>
              <a:t>…</a:t>
            </a:r>
            <a:endParaRPr lang="en-US" dirty="0"/>
          </a:p>
        </p:txBody>
      </p:sp>
      <p:sp>
        <p:nvSpPr>
          <p:cNvPr id="3" name="Content Placeholder 2"/>
          <p:cNvSpPr>
            <a:spLocks noGrp="1"/>
          </p:cNvSpPr>
          <p:nvPr>
            <p:ph idx="1"/>
          </p:nvPr>
        </p:nvSpPr>
        <p:spPr/>
        <p:txBody>
          <a:bodyPr/>
          <a:lstStyle/>
          <a:p>
            <a:r>
              <a:rPr lang="en-GB" dirty="0" smtClean="0"/>
              <a:t>Now consider the scenario of storing prime numbers between 1 and 1,000000. because the number of the prime numbers is not known in advance, we need a data structure that allows the allocation of memory at runtime.</a:t>
            </a:r>
          </a:p>
          <a:p>
            <a:r>
              <a:rPr lang="en-GB" dirty="0" smtClean="0"/>
              <a:t>When memory is allocated in this manner, the various chunks of memory will not be contiguous. They would be rather spread in the memory.</a:t>
            </a:r>
            <a:endParaRPr lang="en-US" dirty="0"/>
          </a:p>
        </p:txBody>
      </p:sp>
    </p:spTree>
    <p:extLst>
      <p:ext uri="{BB962C8B-B14F-4D97-AF65-F5344CB8AC3E}">
        <p14:creationId xmlns:p14="http://schemas.microsoft.com/office/powerpoint/2010/main" val="652539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252" y="0"/>
            <a:ext cx="10515600" cy="561703"/>
          </a:xfrm>
        </p:spPr>
        <p:txBody>
          <a:bodyPr>
            <a:normAutofit fontScale="90000"/>
          </a:bodyPr>
          <a:lstStyle/>
          <a:p>
            <a:r>
              <a:rPr lang="en-GB" dirty="0" smtClean="0"/>
              <a:t>Dynamic memory allocation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77886" y="692150"/>
            <a:ext cx="5837201" cy="6009096"/>
          </a:xfrm>
        </p:spPr>
      </p:pic>
    </p:spTree>
    <p:extLst>
      <p:ext uri="{BB962C8B-B14F-4D97-AF65-F5344CB8AC3E}">
        <p14:creationId xmlns:p14="http://schemas.microsoft.com/office/powerpoint/2010/main" val="2192610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Cont</a:t>
            </a:r>
            <a:r>
              <a:rPr lang="en-GB" dirty="0" smtClean="0"/>
              <a:t>…</a:t>
            </a:r>
            <a:endParaRPr lang="en-US" dirty="0"/>
          </a:p>
        </p:txBody>
      </p:sp>
      <p:sp>
        <p:nvSpPr>
          <p:cNvPr id="3" name="Content Placeholder 2"/>
          <p:cNvSpPr>
            <a:spLocks noGrp="1"/>
          </p:cNvSpPr>
          <p:nvPr>
            <p:ph idx="1"/>
          </p:nvPr>
        </p:nvSpPr>
        <p:spPr/>
        <p:txBody>
          <a:bodyPr/>
          <a:lstStyle/>
          <a:p>
            <a:r>
              <a:rPr lang="en-GB" dirty="0" smtClean="0"/>
              <a:t>In this case, if you know the address of the first element, you cannot calculate the address of the rest of the elements.</a:t>
            </a:r>
          </a:p>
          <a:p>
            <a:r>
              <a:rPr lang="en-GB" dirty="0" smtClean="0"/>
              <a:t>This is because all elements are stored at random locations in the memory.</a:t>
            </a:r>
            <a:endParaRPr lang="en-US" dirty="0"/>
          </a:p>
          <a:p>
            <a:r>
              <a:rPr lang="en-GB" dirty="0" smtClean="0"/>
              <a:t>To solve this problem, each allocated memory block can be made to hold the address of the next block in the sequence</a:t>
            </a:r>
          </a:p>
          <a:p>
            <a:r>
              <a:rPr lang="en-GB" dirty="0" smtClean="0"/>
              <a:t>This gives the blocks of memory a linked structure, where each block is linked to the next block in sequence </a:t>
            </a:r>
            <a:endParaRPr lang="en-US" dirty="0"/>
          </a:p>
        </p:txBody>
      </p:sp>
    </p:spTree>
    <p:extLst>
      <p:ext uri="{BB962C8B-B14F-4D97-AF65-F5344CB8AC3E}">
        <p14:creationId xmlns:p14="http://schemas.microsoft.com/office/powerpoint/2010/main" val="3633250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96834"/>
          </a:xfrm>
        </p:spPr>
        <p:txBody>
          <a:bodyPr>
            <a:normAutofit/>
          </a:bodyPr>
          <a:lstStyle/>
          <a:p>
            <a:r>
              <a:rPr lang="en-GB" sz="4000" dirty="0" smtClean="0"/>
              <a:t>Linked representation of dynamically allocated memory</a:t>
            </a:r>
            <a:endParaRPr lang="en-US" sz="40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61211" y="901700"/>
            <a:ext cx="5342709" cy="5956300"/>
          </a:xfrm>
        </p:spPr>
      </p:pic>
    </p:spTree>
    <p:extLst>
      <p:ext uri="{BB962C8B-B14F-4D97-AF65-F5344CB8AC3E}">
        <p14:creationId xmlns:p14="http://schemas.microsoft.com/office/powerpoint/2010/main" val="33609950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23474</TotalTime>
  <Words>1200</Words>
  <Application>Microsoft Office PowerPoint</Application>
  <PresentationFormat>Widescreen</PresentationFormat>
  <Paragraphs>156</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Times New Roman</vt:lpstr>
      <vt:lpstr>Office Theme</vt:lpstr>
      <vt:lpstr>Linked list</vt:lpstr>
      <vt:lpstr>Cont…</vt:lpstr>
      <vt:lpstr>Dynamic memory allocation</vt:lpstr>
      <vt:lpstr>Static memory allocation</vt:lpstr>
      <vt:lpstr>Cont…</vt:lpstr>
      <vt:lpstr>Cont…</vt:lpstr>
      <vt:lpstr>Dynamic memory allocation</vt:lpstr>
      <vt:lpstr>Cont…</vt:lpstr>
      <vt:lpstr>Linked representation of dynamically allocated memory</vt:lpstr>
      <vt:lpstr>Definition of linked list</vt:lpstr>
      <vt:lpstr>Cont…</vt:lpstr>
      <vt:lpstr>Cont…</vt:lpstr>
      <vt:lpstr>Types of linked list</vt:lpstr>
      <vt:lpstr>Cont…</vt:lpstr>
      <vt:lpstr>Cont…</vt:lpstr>
      <vt:lpstr>PowerPoint Presentation</vt:lpstr>
      <vt:lpstr>PowerPoint Presentation</vt:lpstr>
      <vt:lpstr>PowerPoint Presentation</vt:lpstr>
      <vt:lpstr>PowerPoint Presentation</vt:lpstr>
      <vt:lpstr>Traversing a singly-linked list</vt:lpstr>
      <vt:lpstr>Inserting a node in singly-linked list</vt:lpstr>
      <vt:lpstr>PowerPoint Presentation</vt:lpstr>
      <vt:lpstr>PowerPoint Presentation</vt:lpstr>
      <vt:lpstr>PowerPoint Presentation</vt:lpstr>
      <vt:lpstr>Inserting a node in the beginning of a singly linked list</vt:lpstr>
      <vt:lpstr>Inserting a node at the end of the list</vt:lpstr>
      <vt:lpstr>PowerPoint Presentation</vt:lpstr>
      <vt:lpstr>Cont…</vt:lpstr>
      <vt:lpstr>Inserting a node between two nodes in the list</vt:lpstr>
      <vt:lpstr>PowerPoint Presentation</vt:lpstr>
      <vt:lpstr>PowerPoint Presentation</vt:lpstr>
      <vt:lpstr>Cont…</vt:lpstr>
      <vt:lpstr>PowerPoint Presentation</vt:lpstr>
      <vt:lpstr>PowerPoint Presentation</vt:lpstr>
      <vt:lpstr>PowerPoint Presentation</vt:lpstr>
      <vt:lpstr>Deleting a node between two nodes in the list</vt:lpstr>
      <vt:lpstr>PowerPoint Presentation</vt:lpstr>
      <vt:lpstr>PowerPoint Presentation</vt:lpstr>
      <vt:lpstr>Advantages and Disadvantages </vt:lpstr>
      <vt:lpstr>Application of Linked lists</vt:lpstr>
      <vt:lpstr>Cont…</vt:lpstr>
      <vt:lpstr>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Linked list</dc:title>
  <dc:creator>Abu Abdallah</dc:creator>
  <cp:lastModifiedBy>MSGadanya</cp:lastModifiedBy>
  <cp:revision>44</cp:revision>
  <dcterms:created xsi:type="dcterms:W3CDTF">2016-04-06T08:49:06Z</dcterms:created>
  <dcterms:modified xsi:type="dcterms:W3CDTF">2019-04-04T07:28:22Z</dcterms:modified>
</cp:coreProperties>
</file>